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2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49059-B415-461C-B89D-461E438F0391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BC99E-4F51-4F5F-BC84-B5FF57023D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6E28B2-46A0-442E-A68F-0D59CFE87DD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FAD4CB-8999-4A4C-B686-617CE21F8E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pt/imgres?imgurl=http://joaquim_ribeiro.web.simplesnet.pt/Arquivo/images/documento.jpg&amp;imgrefurl=http://joaquim_ribeiro.web.simplesnet.pt/Arquivo/Documentos_electr.htm&amp;usg=__rl-afA3R8F7syY4nGKStRNPQbPs=&amp;h=614&amp;w=508&amp;sz=85&amp;hl=pt-PT&amp;start=18&amp;tbnid=mYDcxafNVJ63FM:&amp;tbnh=136&amp;tbnw=113&amp;prev=/images?q=documentos&amp;gbv=2&amp;hl=pt-PT&amp;sa=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pt/imgres?imgurl=http://4.bp.blogspot.com/_b5BbrkfEMvU/SX0NouZCaRI/AAAAAAAAAJw/tPE_t223wSw/s400/pacotes+amostragem+complexa.JPG&amp;imgrefurl=http://simonecampos.blogspot.com/&amp;usg=__mU11dPoNKy4ciyiH98SITQFExg0=&amp;h=400&amp;w=352&amp;sz=22&amp;hl=pt-PT&amp;start=30&amp;tbnid=TvYmRJoKyeA6WM:&amp;tbnh=124&amp;tbnw=109&amp;prev=/images?q=amostragem&amp;gbv=2&amp;ndsp=20&amp;hl=pt-PT&amp;sa=N&amp;start=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pt/imgres?imgurl=http://www.sepleu.pt/images/documentos.jpg&amp;imgrefurl=http://www.sepleu.pt/ecd00_06.html&amp;usg=__hCTkMqcDKRmX01wxNLnSYMt3cJQ=&amp;h=600&amp;w=402&amp;sz=52&amp;hl=pt-PT&amp;start=4&amp;tbnid=wOrp3EFNQqMr2M:&amp;tbnh=135&amp;tbnw=90&amp;prev=/images?q=documentos&amp;gbv=2&amp;hl=pt-PT" TargetMode="Externa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pt/imgres?imgurl=http://4.bp.blogspot.com/_SbYpIQLih8Q/RnQ8zcKwLaI/AAAAAAAAAAs/oscSc5QAppc/s320/documentos.gif&amp;imgrefurl=http://boliviaeperunamochila.blogspot.com/2007/06/documentos-e-formalidades_16.html&amp;usg=__oAmzEj0mg0Paa86owYZtFVqDPRk=&amp;h=300&amp;w=320&amp;sz=61&amp;hl=pt-PT&amp;start=47&amp;tbnid=SLhC26L95vNPbM:&amp;tbnh=111&amp;tbnw=118&amp;prev=/images?q=documentos&amp;gbv=2&amp;ndsp=20&amp;hl=pt-PT&amp;sa=N&amp;start=4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Arquivos Permanentes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4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/>
          <a:lstStyle/>
          <a:p>
            <a:pPr algn="just"/>
            <a:r>
              <a:rPr lang="pt-BR" dirty="0" smtClean="0"/>
              <a:t>Garantir aos usuários núcleos documentais o mais completo possível, lógicos e coerentes.</a:t>
            </a:r>
          </a:p>
          <a:p>
            <a:pPr algn="just"/>
            <a:r>
              <a:rPr lang="pt-BR" dirty="0" smtClean="0"/>
              <a:t>Evitar a qualificação ‘histórica’. Buscar </a:t>
            </a:r>
            <a:r>
              <a:rPr lang="pt-BR" dirty="0" err="1" smtClean="0"/>
              <a:t>benefi-ciar</a:t>
            </a:r>
            <a:r>
              <a:rPr lang="pt-BR" dirty="0" smtClean="0"/>
              <a:t> a administração produtora dos documentos e os pesquisadores em geral.</a:t>
            </a:r>
          </a:p>
          <a:p>
            <a:pPr algn="just"/>
            <a:r>
              <a:rPr lang="pt-BR" dirty="0" smtClean="0"/>
              <a:t>A documentação deve ser proveniente de uma seleção criteriosa.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Valores dos documentos</a:t>
            </a:r>
            <a:endParaRPr lang="pt-BR" dirty="0"/>
          </a:p>
        </p:txBody>
      </p:sp>
      <p:pic>
        <p:nvPicPr>
          <p:cNvPr id="4" name="Imagem 3" descr="COMO-E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116288"/>
            <a:ext cx="2481064" cy="248106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720"/>
            <a:ext cx="8569325" cy="5615905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/>
              <a:t>A avaliação </a:t>
            </a:r>
            <a:r>
              <a:rPr lang="pt-PT" dirty="0" smtClean="0"/>
              <a:t>pressupõe </a:t>
            </a:r>
            <a:r>
              <a:rPr lang="pt-PT" dirty="0"/>
              <a:t>a identificação dos </a:t>
            </a:r>
            <a:r>
              <a:rPr lang="pt-PT" dirty="0" smtClean="0"/>
              <a:t>valores </a:t>
            </a:r>
            <a:r>
              <a:rPr lang="pt-PT" dirty="0"/>
              <a:t>primário e secundário dos </a:t>
            </a:r>
            <a:r>
              <a:rPr lang="pt-PT" dirty="0" smtClean="0"/>
              <a:t>documentos</a:t>
            </a:r>
          </a:p>
          <a:p>
            <a:pPr algn="just"/>
            <a:r>
              <a:rPr lang="pt-PT" dirty="0" smtClean="0"/>
              <a:t>Normalmente </a:t>
            </a:r>
            <a:r>
              <a:rPr lang="pt-PT" dirty="0"/>
              <a:t>os critérios de avaliação para identificar o </a:t>
            </a:r>
            <a:r>
              <a:rPr lang="pt-PT" i="1" dirty="0"/>
              <a:t>valor primário </a:t>
            </a:r>
            <a:r>
              <a:rPr lang="pt-PT" dirty="0"/>
              <a:t>dos documentos (</a:t>
            </a:r>
            <a:r>
              <a:rPr lang="pt-PT" dirty="0" smtClean="0"/>
              <a:t>valor </a:t>
            </a:r>
            <a:r>
              <a:rPr lang="pt-PT" dirty="0"/>
              <a:t>administrativo, legal ou financeiro) e que dizem respeito à fase corrente e </a:t>
            </a:r>
            <a:r>
              <a:rPr lang="pt-PT" dirty="0" smtClean="0"/>
              <a:t>intermediária </a:t>
            </a:r>
            <a:r>
              <a:rPr lang="pt-PT" dirty="0"/>
              <a:t>(conduzindo aos prazos de </a:t>
            </a:r>
            <a:r>
              <a:rPr lang="pt-PT" dirty="0" smtClean="0"/>
              <a:t>conservação</a:t>
            </a:r>
            <a:r>
              <a:rPr lang="pt-PT" dirty="0"/>
              <a:t>), são estabelecidos pelo organismo produtor. </a:t>
            </a:r>
          </a:p>
          <a:p>
            <a:pPr algn="just"/>
            <a:r>
              <a:rPr lang="pt-PT" dirty="0" smtClean="0"/>
              <a:t>Os critérios da Avaliação que dizem respeito ao </a:t>
            </a:r>
            <a:r>
              <a:rPr lang="pt-PT" i="1" dirty="0" smtClean="0"/>
              <a:t>valor secundário </a:t>
            </a:r>
            <a:r>
              <a:rPr lang="pt-PT" dirty="0" smtClean="0"/>
              <a:t>(informativo, testemunho e patrimonial) são definidos, normalmente, pela comissão de avaliação do organismo.</a:t>
            </a:r>
          </a:p>
          <a:p>
            <a:pPr algn="just"/>
            <a:r>
              <a:rPr lang="pt-PT" dirty="0" smtClean="0"/>
              <a:t>Verificar se o documento já desempenhou a atividade para qual foi criado.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algn="ctr"/>
            <a:r>
              <a:rPr lang="pt-PT" sz="3600" dirty="0"/>
              <a:t>Critérios de Avaliação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569325" cy="5329237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800" dirty="0"/>
              <a:t>São consideradas para atribuição de valor </a:t>
            </a:r>
            <a:r>
              <a:rPr lang="pt-PT" sz="2800" dirty="0" smtClean="0"/>
              <a:t>se-cundário</a:t>
            </a:r>
            <a:r>
              <a:rPr lang="pt-PT" sz="2800" dirty="0"/>
              <a:t>, as séries e subséries documentais com </a:t>
            </a:r>
            <a:r>
              <a:rPr lang="pt-PT" sz="2800" dirty="0" smtClean="0"/>
              <a:t>elevado </a:t>
            </a:r>
            <a:r>
              <a:rPr lang="pt-PT" sz="2800" dirty="0"/>
              <a:t>interesse probatório e </a:t>
            </a:r>
            <a:r>
              <a:rPr lang="pt-PT" sz="2800" dirty="0" smtClean="0"/>
              <a:t>informa-tivo </a:t>
            </a:r>
            <a:r>
              <a:rPr lang="pt-PT" sz="2800" dirty="0"/>
              <a:t>que:</a:t>
            </a:r>
          </a:p>
          <a:p>
            <a:pPr lvl="1"/>
            <a:r>
              <a:rPr lang="pt-PT" sz="2400" dirty="0"/>
              <a:t>Permitam conhecer o processo de elaboração de leis e regulamentos; </a:t>
            </a:r>
          </a:p>
          <a:p>
            <a:pPr lvl="1"/>
            <a:r>
              <a:rPr lang="pt-PT" sz="2400" dirty="0" smtClean="0"/>
              <a:t>Descrevam </a:t>
            </a:r>
            <a:r>
              <a:rPr lang="pt-PT" sz="2400" dirty="0"/>
              <a:t>as funções </a:t>
            </a:r>
            <a:r>
              <a:rPr lang="pt-PT" sz="2400" dirty="0" smtClean="0"/>
              <a:t>específicas</a:t>
            </a:r>
          </a:p>
          <a:p>
            <a:pPr lvl="1">
              <a:buNone/>
            </a:pPr>
            <a:r>
              <a:rPr lang="pt-PT" sz="2400" dirty="0" smtClean="0"/>
              <a:t>  da instituição</a:t>
            </a:r>
            <a:r>
              <a:rPr lang="pt-PT" sz="2400" dirty="0"/>
              <a:t>; </a:t>
            </a:r>
          </a:p>
          <a:p>
            <a:pPr lvl="1"/>
            <a:r>
              <a:rPr lang="pt-PT" sz="2400" dirty="0" smtClean="0"/>
              <a:t>Mostrem </a:t>
            </a:r>
            <a:r>
              <a:rPr lang="pt-PT" sz="2400" dirty="0"/>
              <a:t>os meios de que a </a:t>
            </a:r>
            <a:r>
              <a:rPr lang="pt-PT" sz="2400" dirty="0" smtClean="0"/>
              <a:t>insti-</a:t>
            </a:r>
          </a:p>
          <a:p>
            <a:pPr lvl="1">
              <a:buNone/>
            </a:pPr>
            <a:r>
              <a:rPr lang="pt-PT" sz="2400" dirty="0" smtClean="0"/>
              <a:t>  tuição dispõe </a:t>
            </a:r>
            <a:r>
              <a:rPr lang="pt-PT" sz="2400" dirty="0"/>
              <a:t>para o </a:t>
            </a:r>
            <a:r>
              <a:rPr lang="pt-PT" sz="2400" dirty="0" smtClean="0"/>
              <a:t>cumprimento</a:t>
            </a:r>
          </a:p>
          <a:p>
            <a:pPr lvl="1">
              <a:buNone/>
            </a:pPr>
            <a:r>
              <a:rPr lang="pt-PT" sz="2400" dirty="0" smtClean="0"/>
              <a:t>  </a:t>
            </a:r>
            <a:r>
              <a:rPr lang="pt-PT" sz="2400" dirty="0"/>
              <a:t>das </a:t>
            </a:r>
            <a:r>
              <a:rPr lang="pt-PT" sz="2400" dirty="0" smtClean="0"/>
              <a:t>suas funções </a:t>
            </a:r>
            <a:r>
              <a:rPr lang="pt-PT" sz="2400" dirty="0"/>
              <a:t>e obrigações; </a:t>
            </a:r>
          </a:p>
          <a:p>
            <a:pPr lvl="1"/>
            <a:r>
              <a:rPr lang="pt-PT" sz="2400" dirty="0"/>
              <a:t>Analisem e divulguem o impacto</a:t>
            </a:r>
          </a:p>
          <a:p>
            <a:pPr lvl="1">
              <a:buFontTx/>
              <a:buNone/>
            </a:pPr>
            <a:r>
              <a:rPr lang="pt-PT" sz="2400" dirty="0"/>
              <a:t>   e eficácia das suas políticas.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pt-PT" sz="3200" b="1"/>
              <a:t>Critérios para Atribuição de valor Secundário</a:t>
            </a:r>
          </a:p>
        </p:txBody>
      </p:sp>
      <p:pic>
        <p:nvPicPr>
          <p:cNvPr id="121860" name="Picture 4" descr="document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4150" y="3213373"/>
            <a:ext cx="2392363" cy="3455987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24863" cy="59769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PT" sz="2800" dirty="0"/>
              <a:t>E que digam respeito a:</a:t>
            </a:r>
          </a:p>
          <a:p>
            <a:pPr lvl="1" algn="just">
              <a:lnSpc>
                <a:spcPct val="90000"/>
              </a:lnSpc>
            </a:pPr>
            <a:r>
              <a:rPr lang="pt-PT" sz="2400" dirty="0"/>
              <a:t> </a:t>
            </a:r>
            <a:r>
              <a:rPr lang="pt-PT" sz="2600" dirty="0"/>
              <a:t>Garantias e </a:t>
            </a:r>
            <a:r>
              <a:rPr lang="pt-PT" sz="2600" dirty="0" smtClean="0"/>
              <a:t>proteção </a:t>
            </a:r>
            <a:r>
              <a:rPr lang="pt-PT" sz="2600" dirty="0"/>
              <a:t>de direitos contra outras entidades e instituições; </a:t>
            </a:r>
          </a:p>
          <a:p>
            <a:pPr lvl="1" algn="just">
              <a:lnSpc>
                <a:spcPct val="90000"/>
              </a:lnSpc>
            </a:pPr>
            <a:r>
              <a:rPr lang="pt-PT" sz="2600" dirty="0"/>
              <a:t> Criação, constituição, organização e </a:t>
            </a:r>
            <a:r>
              <a:rPr lang="pt-PT" sz="2600" dirty="0" smtClean="0"/>
              <a:t>regula-mentação </a:t>
            </a:r>
            <a:r>
              <a:rPr lang="pt-PT" sz="2600" dirty="0"/>
              <a:t>da instituição produtora, bem como à sua extinção; </a:t>
            </a:r>
          </a:p>
          <a:p>
            <a:pPr lvl="1" algn="just">
              <a:lnSpc>
                <a:spcPct val="90000"/>
              </a:lnSpc>
            </a:pPr>
            <a:r>
              <a:rPr lang="pt-PT" sz="2600" dirty="0"/>
              <a:t>Contenciosos ou firmem jurisprudência;</a:t>
            </a:r>
          </a:p>
          <a:p>
            <a:pPr lvl="1" algn="just">
              <a:lnSpc>
                <a:spcPct val="90000"/>
              </a:lnSpc>
            </a:pPr>
            <a:r>
              <a:rPr lang="pt-PT" sz="2600" dirty="0"/>
              <a:t>Controle arquivístico; </a:t>
            </a:r>
          </a:p>
          <a:p>
            <a:pPr lvl="1" algn="just">
              <a:lnSpc>
                <a:spcPct val="90000"/>
              </a:lnSpc>
            </a:pPr>
            <a:r>
              <a:rPr lang="pt-PT" sz="2600" dirty="0"/>
              <a:t>Fatos particulares e importantes da instituição; </a:t>
            </a:r>
          </a:p>
          <a:p>
            <a:pPr lvl="1" algn="just">
              <a:lnSpc>
                <a:spcPct val="90000"/>
              </a:lnSpc>
            </a:pPr>
            <a:r>
              <a:rPr lang="pt-PT" sz="2600" dirty="0"/>
              <a:t> Promoção e divulgação da instituição;</a:t>
            </a:r>
          </a:p>
          <a:p>
            <a:pPr lvl="1" algn="just">
              <a:lnSpc>
                <a:spcPct val="90000"/>
              </a:lnSpc>
            </a:pPr>
            <a:r>
              <a:rPr lang="pt-PT" sz="2600" dirty="0"/>
              <a:t> Divulgação de informações relevantes sobre acontecimentos, movimentos ou tendência (</a:t>
            </a:r>
            <a:r>
              <a:rPr lang="pt-PT" sz="2600" dirty="0" smtClean="0"/>
              <a:t>história </a:t>
            </a:r>
            <a:r>
              <a:rPr lang="pt-PT" sz="2600" dirty="0"/>
              <a:t>política, economia, social, cultural, </a:t>
            </a:r>
            <a:r>
              <a:rPr lang="pt-PT" sz="2600" dirty="0" smtClean="0"/>
              <a:t>religiosa </a:t>
            </a:r>
            <a:r>
              <a:rPr lang="pt-PT" sz="2600" dirty="0"/>
              <a:t>e científica).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476250"/>
            <a:ext cx="8568952" cy="56499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PT" dirty="0"/>
              <a:t>O conjunto de regras estabelecidas para determinar o critério excepcional ou de importância, são:</a:t>
            </a:r>
            <a:r>
              <a:rPr lang="pt-PT" sz="3100" dirty="0"/>
              <a:t> </a:t>
            </a:r>
          </a:p>
          <a:p>
            <a:pPr lvl="1" algn="just">
              <a:lnSpc>
                <a:spcPct val="90000"/>
              </a:lnSpc>
            </a:pPr>
            <a:r>
              <a:rPr lang="pt-PT" sz="2000" dirty="0"/>
              <a:t> </a:t>
            </a:r>
            <a:r>
              <a:rPr lang="pt-PT" sz="2700" dirty="0"/>
              <a:t>Reportar-se a uma pessoa que por qualquer razão se destaca ou destacou-se no seu tempo; </a:t>
            </a:r>
          </a:p>
          <a:p>
            <a:pPr lvl="1" algn="just">
              <a:lnSpc>
                <a:spcPct val="90000"/>
              </a:lnSpc>
            </a:pPr>
            <a:r>
              <a:rPr lang="pt-PT" sz="2700" dirty="0"/>
              <a:t> Reportar-se a um acontecimento de caráter excepcional; </a:t>
            </a:r>
          </a:p>
          <a:p>
            <a:pPr lvl="1" algn="just">
              <a:lnSpc>
                <a:spcPct val="90000"/>
              </a:lnSpc>
            </a:pPr>
            <a:r>
              <a:rPr lang="pt-PT" sz="2700" dirty="0"/>
              <a:t> Abordar assuntos polêmicos ou inovadores; </a:t>
            </a:r>
          </a:p>
          <a:p>
            <a:pPr lvl="1" algn="just">
              <a:lnSpc>
                <a:spcPct val="90000"/>
              </a:lnSpc>
            </a:pPr>
            <a:r>
              <a:rPr lang="pt-PT" sz="2700" dirty="0"/>
              <a:t>Testemunhar rupturas com tendências dominantes; </a:t>
            </a:r>
          </a:p>
          <a:p>
            <a:pPr lvl="1" algn="just">
              <a:lnSpc>
                <a:spcPct val="90000"/>
              </a:lnSpc>
            </a:pPr>
            <a:r>
              <a:rPr lang="pt-PT" sz="2700" dirty="0"/>
              <a:t>Reportar-se a períodos de grande convulsões políticas, sociais, ideológicas e outras. </a:t>
            </a:r>
            <a:endParaRPr lang="pt-BR" sz="24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3276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t-PT" sz="2800" dirty="0"/>
              <a:t>Aplicam-se os métodos de amostragem à </a:t>
            </a:r>
            <a:r>
              <a:rPr lang="pt-PT" sz="2800" dirty="0" smtClean="0"/>
              <a:t>se-leção </a:t>
            </a:r>
            <a:r>
              <a:rPr lang="pt-PT" sz="2800" dirty="0"/>
              <a:t>de documentos de arquivos para </a:t>
            </a:r>
            <a:r>
              <a:rPr lang="pt-PT" sz="2800" dirty="0" smtClean="0"/>
              <a:t>con-servação permanente</a:t>
            </a:r>
            <a:r>
              <a:rPr lang="pt-PT" sz="2800" dirty="0"/>
              <a:t>, quando o volume da </a:t>
            </a:r>
            <a:r>
              <a:rPr lang="pt-PT" sz="2800" dirty="0" smtClean="0"/>
              <a:t>documentação produzida </a:t>
            </a:r>
            <a:r>
              <a:rPr lang="pt-PT" sz="2800" dirty="0"/>
              <a:t>excede os custos de conservação. Este procedimento é sempre </a:t>
            </a:r>
            <a:r>
              <a:rPr lang="pt-PT" sz="2800" dirty="0" smtClean="0"/>
              <a:t>uti-lizado </a:t>
            </a:r>
            <a:r>
              <a:rPr lang="pt-PT" sz="2800" dirty="0"/>
              <a:t>com carácter excepcional, quando as circunstâncias </a:t>
            </a:r>
            <a:r>
              <a:rPr lang="pt-PT" sz="2800" dirty="0" smtClean="0"/>
              <a:t>indiquem uma</a:t>
            </a:r>
          </a:p>
          <a:p>
            <a:pPr algn="just">
              <a:lnSpc>
                <a:spcPct val="90000"/>
              </a:lnSpc>
              <a:buNone/>
            </a:pPr>
            <a:r>
              <a:rPr lang="pt-PT" sz="2800" dirty="0" smtClean="0"/>
              <a:t>  </a:t>
            </a:r>
            <a:r>
              <a:rPr lang="pt-PT" sz="2800" dirty="0"/>
              <a:t>especial </a:t>
            </a:r>
            <a:r>
              <a:rPr lang="pt-PT" sz="2800" dirty="0" smtClean="0"/>
              <a:t>necessidade </a:t>
            </a:r>
            <a:r>
              <a:rPr lang="pt-PT" sz="2800" dirty="0"/>
              <a:t>de o </a:t>
            </a:r>
            <a:endParaRPr lang="pt-PT" sz="2800" dirty="0" smtClean="0"/>
          </a:p>
          <a:p>
            <a:pPr algn="just">
              <a:lnSpc>
                <a:spcPct val="90000"/>
              </a:lnSpc>
              <a:buNone/>
            </a:pPr>
            <a:r>
              <a:rPr lang="pt-PT" sz="2800" dirty="0" smtClean="0"/>
              <a:t>  aplicar </a:t>
            </a:r>
            <a:r>
              <a:rPr lang="pt-PT" sz="2800" dirty="0"/>
              <a:t>e </a:t>
            </a:r>
            <a:r>
              <a:rPr lang="pt-PT" sz="2800" dirty="0" smtClean="0"/>
              <a:t>nunca, quando </a:t>
            </a:r>
            <a:r>
              <a:rPr lang="pt-PT" sz="2800" dirty="0"/>
              <a:t>há </a:t>
            </a:r>
            <a:endParaRPr lang="pt-PT" sz="2800" dirty="0" smtClean="0"/>
          </a:p>
          <a:p>
            <a:pPr algn="just">
              <a:lnSpc>
                <a:spcPct val="90000"/>
              </a:lnSpc>
              <a:buNone/>
            </a:pPr>
            <a:r>
              <a:rPr lang="pt-PT" sz="2800" dirty="0" smtClean="0"/>
              <a:t>  outras </a:t>
            </a:r>
            <a:r>
              <a:rPr lang="pt-PT" sz="2800" dirty="0"/>
              <a:t>alternativas</a:t>
            </a:r>
            <a:r>
              <a:rPr lang="pt-PT" sz="2800" dirty="0" smtClean="0"/>
              <a:t>, já que</a:t>
            </a:r>
          </a:p>
          <a:p>
            <a:pPr algn="just">
              <a:lnSpc>
                <a:spcPct val="90000"/>
              </a:lnSpc>
              <a:buNone/>
            </a:pPr>
            <a:r>
              <a:rPr lang="pt-PT" sz="2800" dirty="0" smtClean="0"/>
              <a:t>  </a:t>
            </a:r>
            <a:r>
              <a:rPr lang="pt-PT" sz="2800" dirty="0"/>
              <a:t>este método esta longe </a:t>
            </a:r>
            <a:r>
              <a:rPr lang="pt-PT" sz="2800" dirty="0" smtClean="0"/>
              <a:t>de</a:t>
            </a:r>
          </a:p>
          <a:p>
            <a:pPr algn="just">
              <a:lnSpc>
                <a:spcPct val="90000"/>
              </a:lnSpc>
              <a:buNone/>
            </a:pPr>
            <a:r>
              <a:rPr lang="pt-PT" sz="2800" dirty="0" smtClean="0"/>
              <a:t>  </a:t>
            </a:r>
            <a:r>
              <a:rPr lang="pt-PT" sz="2800" dirty="0"/>
              <a:t>produzir </a:t>
            </a:r>
            <a:r>
              <a:rPr lang="pt-PT" sz="2800" dirty="0" smtClean="0"/>
              <a:t>resultados satisfa-</a:t>
            </a:r>
          </a:p>
          <a:p>
            <a:pPr algn="just">
              <a:lnSpc>
                <a:spcPct val="90000"/>
              </a:lnSpc>
              <a:buNone/>
            </a:pPr>
            <a:r>
              <a:rPr lang="pt-PT" sz="2800" dirty="0" smtClean="0"/>
              <a:t>  tórios</a:t>
            </a:r>
            <a:r>
              <a:rPr lang="pt-PT" sz="2800" dirty="0"/>
              <a:t>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000" b="1"/>
              <a:t>Métodos de Amostragem</a:t>
            </a:r>
          </a:p>
        </p:txBody>
      </p:sp>
      <p:pic>
        <p:nvPicPr>
          <p:cNvPr id="124932" name="Picture 4" descr="pacotes%2Bamostragem%2Bcomplex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573463"/>
            <a:ext cx="2659063" cy="3024187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5976937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800" dirty="0"/>
              <a:t>Num processo de avaliação em que se </a:t>
            </a:r>
            <a:r>
              <a:rPr lang="pt-PT" sz="2800" dirty="0" smtClean="0"/>
              <a:t>apli-quem </a:t>
            </a:r>
            <a:r>
              <a:rPr lang="pt-PT" sz="2800" dirty="0"/>
              <a:t>estes métodos de amostragem nas </a:t>
            </a:r>
            <a:r>
              <a:rPr lang="pt-PT" sz="2800" dirty="0" smtClean="0"/>
              <a:t>sé-ries </a:t>
            </a:r>
            <a:r>
              <a:rPr lang="pt-PT" sz="2800" dirty="0"/>
              <a:t>e subséries terá de justificar-se o porquê da opção e qual foi o método ou métodos </a:t>
            </a:r>
            <a:r>
              <a:rPr lang="pt-PT" sz="2800" dirty="0" smtClean="0"/>
              <a:t>utilizados</a:t>
            </a:r>
            <a:r>
              <a:rPr lang="pt-PT" sz="2800" dirty="0"/>
              <a:t>.</a:t>
            </a:r>
          </a:p>
          <a:p>
            <a:r>
              <a:rPr lang="pt-PT" sz="2800" dirty="0"/>
              <a:t>Aplicam-se os métodos de amostragem quando: </a:t>
            </a:r>
          </a:p>
          <a:p>
            <a:pPr lvl="1" algn="just"/>
            <a:r>
              <a:rPr lang="pt-PT" sz="2400" dirty="0"/>
              <a:t> A documentação tem características que permitam a sua aplicação; </a:t>
            </a:r>
          </a:p>
          <a:p>
            <a:pPr lvl="1" algn="just"/>
            <a:r>
              <a:rPr lang="pt-PT" sz="2400" dirty="0"/>
              <a:t>O não reconhecimento da série como de interesse informativo que justifique a sua conservação permanente global e simultaneamente, se </a:t>
            </a:r>
            <a:r>
              <a:rPr lang="pt-PT" sz="2400" dirty="0" smtClean="0"/>
              <a:t>conside-re </a:t>
            </a:r>
            <a:r>
              <a:rPr lang="pt-PT" sz="2400" dirty="0"/>
              <a:t>radical a opção de eliminação total;</a:t>
            </a:r>
          </a:p>
          <a:p>
            <a:pPr lvl="1" algn="just"/>
            <a:r>
              <a:rPr lang="pt-PT" sz="2400" dirty="0"/>
              <a:t> Numa série de eliminação total, se considere </a:t>
            </a:r>
            <a:r>
              <a:rPr lang="pt-PT" sz="2400" dirty="0" smtClean="0"/>
              <a:t>apropriado </a:t>
            </a:r>
            <a:r>
              <a:rPr lang="pt-PT" sz="2400" dirty="0"/>
              <a:t>a conservação de alguns espécimes.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81328"/>
            <a:ext cx="8568952" cy="50440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PT" sz="3100" dirty="0"/>
              <a:t>De modo geral, são quatro os métodos de amostragem a aplicar:</a:t>
            </a:r>
            <a:r>
              <a:rPr lang="pt-PT" sz="2800" dirty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PT" dirty="0"/>
              <a:t>a) Amostragem exemplar;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PT" dirty="0"/>
              <a:t>b) Amostragem selectiva;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PT" dirty="0"/>
              <a:t>c) Amostragem sistemática;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PT" dirty="0"/>
              <a:t>d) Amostragem aleatória</a:t>
            </a:r>
            <a:r>
              <a:rPr lang="pt-PT" sz="2400" dirty="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PT" sz="2400" dirty="0"/>
              <a:t> </a:t>
            </a:r>
          </a:p>
          <a:p>
            <a:pPr>
              <a:lnSpc>
                <a:spcPct val="80000"/>
              </a:lnSpc>
            </a:pPr>
            <a:r>
              <a:rPr lang="pt-PT" sz="3100" b="1" dirty="0"/>
              <a:t>Amostragem Exemplar </a:t>
            </a:r>
            <a:endParaRPr lang="pt-PT" sz="3100" b="1" dirty="0" smtClean="0"/>
          </a:p>
          <a:p>
            <a:pPr lvl="1">
              <a:lnSpc>
                <a:spcPct val="80000"/>
              </a:lnSpc>
            </a:pPr>
            <a:r>
              <a:rPr lang="pt-PT" dirty="0" smtClean="0"/>
              <a:t>A </a:t>
            </a:r>
            <a:r>
              <a:rPr lang="pt-PT" dirty="0"/>
              <a:t>amostragem exemplar consiste em conservar um ou mais espécimens de séries que seriam totalmente </a:t>
            </a:r>
            <a:r>
              <a:rPr lang="pt-PT" dirty="0" smtClean="0"/>
              <a:t>eli-minadas</a:t>
            </a:r>
            <a:r>
              <a:rPr lang="pt-PT" dirty="0"/>
              <a:t>, com o objectivo de documentar uma prática administrativa determinada. O seu interesse </a:t>
            </a:r>
            <a:r>
              <a:rPr lang="pt-PT" dirty="0" smtClean="0"/>
              <a:t>arquivís-tico </a:t>
            </a:r>
            <a:r>
              <a:rPr lang="pt-PT" dirty="0"/>
              <a:t>é reduzido e a sua utilidade histórica é limitada.</a:t>
            </a:r>
            <a:endParaRPr lang="pt-PT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Métodos de Amostragem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50825" y="333374"/>
            <a:ext cx="5689600" cy="633598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pt-PT" b="1" dirty="0"/>
              <a:t>Amostragem Seletiva </a:t>
            </a:r>
            <a:endParaRPr lang="pt-PT" b="1" dirty="0" smtClean="0"/>
          </a:p>
          <a:p>
            <a:pPr lvl="1" algn="just">
              <a:lnSpc>
                <a:spcPct val="80000"/>
              </a:lnSpc>
            </a:pPr>
            <a:r>
              <a:rPr lang="pt-PT" dirty="0" smtClean="0"/>
              <a:t>É </a:t>
            </a:r>
            <a:r>
              <a:rPr lang="pt-PT" dirty="0"/>
              <a:t>o tipo de amostragem que utiliza a seleção qualitativa de </a:t>
            </a:r>
            <a:r>
              <a:rPr lang="pt-PT" dirty="0" smtClean="0"/>
              <a:t>exemplares </a:t>
            </a:r>
            <a:r>
              <a:rPr lang="pt-PT" dirty="0"/>
              <a:t>numa série com o fim de conservar e identificar, não só uma prática </a:t>
            </a:r>
            <a:r>
              <a:rPr lang="pt-PT" dirty="0" smtClean="0"/>
              <a:t>administra-tiva</a:t>
            </a:r>
            <a:r>
              <a:rPr lang="pt-PT" dirty="0"/>
              <a:t>, como o seu valor </a:t>
            </a:r>
            <a:r>
              <a:rPr lang="pt-PT" dirty="0" smtClean="0"/>
              <a:t>excepcio-nal </a:t>
            </a:r>
            <a:r>
              <a:rPr lang="pt-PT" dirty="0"/>
              <a:t>para fins de investigação. É um método muito subjetivo que se utiliza para salvaguardar </a:t>
            </a:r>
            <a:r>
              <a:rPr lang="pt-PT" dirty="0" smtClean="0"/>
              <a:t>pro-cessos  </a:t>
            </a:r>
            <a:r>
              <a:rPr lang="pt-PT" dirty="0"/>
              <a:t>e documentos que </a:t>
            </a:r>
            <a:r>
              <a:rPr lang="pt-PT" dirty="0" smtClean="0"/>
              <a:t>ultra-passam </a:t>
            </a:r>
            <a:r>
              <a:rPr lang="pt-PT" dirty="0"/>
              <a:t>o nível comum de inte-resse e que são muito </a:t>
            </a:r>
            <a:r>
              <a:rPr lang="pt-PT" dirty="0" smtClean="0"/>
              <a:t>solicita-dos </a:t>
            </a:r>
            <a:r>
              <a:rPr lang="pt-PT" dirty="0"/>
              <a:t>pelos investigadores. Este método deve ser </a:t>
            </a:r>
            <a:r>
              <a:rPr lang="pt-PT" dirty="0" smtClean="0"/>
              <a:t>aplicado </a:t>
            </a:r>
            <a:r>
              <a:rPr lang="pt-PT" dirty="0"/>
              <a:t>não como um método </a:t>
            </a:r>
            <a:r>
              <a:rPr lang="pt-PT" dirty="0" smtClean="0"/>
              <a:t>primário</a:t>
            </a:r>
            <a:r>
              <a:rPr lang="pt-PT" dirty="0"/>
              <a:t>, mas como </a:t>
            </a:r>
            <a:r>
              <a:rPr lang="pt-PT" dirty="0" smtClean="0"/>
              <a:t>complementar </a:t>
            </a:r>
            <a:r>
              <a:rPr lang="pt-PT" dirty="0"/>
              <a:t>a uma primeira </a:t>
            </a:r>
            <a:r>
              <a:rPr lang="pt-PT" dirty="0" smtClean="0"/>
              <a:t>amostragem</a:t>
            </a:r>
            <a:r>
              <a:rPr lang="pt-PT" dirty="0"/>
              <a:t>.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795963" y="1600200"/>
            <a:ext cx="3168650" cy="4525963"/>
          </a:xfrm>
        </p:spPr>
        <p:txBody>
          <a:bodyPr>
            <a:normAutofit/>
          </a:bodyPr>
          <a:lstStyle/>
          <a:p>
            <a:endParaRPr lang="pt-BR"/>
          </a:p>
        </p:txBody>
      </p:sp>
      <p:pic>
        <p:nvPicPr>
          <p:cNvPr id="128004" name="Picture 4" descr="documento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908050"/>
            <a:ext cx="3097213" cy="5157788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404813"/>
            <a:ext cx="8569325" cy="61198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sz="2800" b="1" dirty="0"/>
              <a:t>Amostragem Sistemática </a:t>
            </a:r>
            <a:endParaRPr lang="pt-PT" sz="2800" b="1" dirty="0" smtClean="0"/>
          </a:p>
          <a:p>
            <a:pPr lvl="1" algn="just">
              <a:lnSpc>
                <a:spcPct val="90000"/>
              </a:lnSpc>
            </a:pPr>
            <a:r>
              <a:rPr lang="pt-PT" sz="2400" dirty="0" smtClean="0"/>
              <a:t>Este </a:t>
            </a:r>
            <a:r>
              <a:rPr lang="pt-PT" sz="2400" dirty="0"/>
              <a:t>tipo de </a:t>
            </a:r>
            <a:r>
              <a:rPr lang="pt-PT" sz="2400" dirty="0" smtClean="0"/>
              <a:t>amostragem </a:t>
            </a:r>
            <a:r>
              <a:rPr lang="pt-PT" sz="2400" dirty="0"/>
              <a:t>resulta de aplicação de </a:t>
            </a:r>
            <a:r>
              <a:rPr lang="pt-PT" sz="2400" dirty="0" smtClean="0"/>
              <a:t>critérios estabelecidos </a:t>
            </a:r>
            <a:r>
              <a:rPr lang="pt-PT" sz="2400" dirty="0"/>
              <a:t>a priori e que se </a:t>
            </a:r>
            <a:r>
              <a:rPr lang="pt-PT" sz="2400" dirty="0" smtClean="0"/>
              <a:t>fundamen-tam </a:t>
            </a:r>
            <a:r>
              <a:rPr lang="pt-PT" sz="2400" dirty="0"/>
              <a:t>em qualquer característica objectiva dos </a:t>
            </a:r>
            <a:r>
              <a:rPr lang="pt-PT" sz="2400" dirty="0" smtClean="0"/>
              <a:t>docu-mentos</a:t>
            </a:r>
            <a:r>
              <a:rPr lang="pt-PT" sz="2400" dirty="0"/>
              <a:t>. </a:t>
            </a:r>
            <a:endParaRPr lang="pt-PT" sz="2400" dirty="0" smtClean="0"/>
          </a:p>
          <a:p>
            <a:pPr lvl="2" algn="just">
              <a:lnSpc>
                <a:spcPct val="90000"/>
              </a:lnSpc>
            </a:pPr>
            <a:r>
              <a:rPr lang="pt-PT" sz="2200" dirty="0" smtClean="0"/>
              <a:t>Por </a:t>
            </a:r>
            <a:r>
              <a:rPr lang="pt-PT" sz="2200" dirty="0"/>
              <a:t>exemplo: conservação em cada undécimo </a:t>
            </a:r>
            <a:r>
              <a:rPr lang="pt-PT" sz="2200" dirty="0" smtClean="0"/>
              <a:t>elemen-to </a:t>
            </a:r>
            <a:r>
              <a:rPr lang="pt-PT" sz="2200" dirty="0"/>
              <a:t>da série, de todos os processos cujos anos </a:t>
            </a:r>
            <a:r>
              <a:rPr lang="pt-PT" sz="2200" dirty="0" smtClean="0"/>
              <a:t>termi-nem </a:t>
            </a:r>
            <a:r>
              <a:rPr lang="pt-PT" sz="2200" dirty="0"/>
              <a:t>em dois ou de todos os documentos ou processos de pessoas cujos apelidos começam por F . </a:t>
            </a:r>
          </a:p>
          <a:p>
            <a:pPr algn="just">
              <a:lnSpc>
                <a:spcPct val="90000"/>
              </a:lnSpc>
            </a:pPr>
            <a:r>
              <a:rPr lang="pt-PT" sz="2800" dirty="0"/>
              <a:t>Tem como vantagem a sua fácil aplicação e ser pouco dispendiosa. Como desvantagens; não é um método absolutamente válido do </a:t>
            </a:r>
            <a:r>
              <a:rPr lang="pt-PT" sz="2800" dirty="0" smtClean="0"/>
              <a:t>ponto </a:t>
            </a:r>
            <a:r>
              <a:rPr lang="pt-PT" sz="2800" dirty="0"/>
              <a:t>de vista estatístico e a amostra obtida não pode ser usada para reconstituir o todo. Este método não garante a conservação dos espécimens mais importantes.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estruturação da Arquivística como disciplina é muito recente.</a:t>
            </a:r>
          </a:p>
          <a:p>
            <a:pPr algn="just"/>
            <a:r>
              <a:rPr lang="pt-PT" dirty="0" smtClean="0"/>
              <a:t>Antes da Revolução Francesa os arquivos não conheciam nenhuma centralização. Cada Minis-tério tinha sua própria organização.</a:t>
            </a:r>
            <a:endParaRPr lang="pt-BR" dirty="0" smtClean="0"/>
          </a:p>
          <a:p>
            <a:pPr algn="just"/>
            <a:r>
              <a:rPr lang="pt-BR" dirty="0" smtClean="0"/>
              <a:t>A revolução Francesa como grande divisor de águas. </a:t>
            </a:r>
            <a:r>
              <a:rPr lang="pt-PT" dirty="0" smtClean="0"/>
              <a:t>Foi criada a “comissão de arquivos” que aprovou uma nova legislação para os arquivos a Lei de 7 de messidor do ano II.</a:t>
            </a:r>
            <a:endParaRPr lang="pt-BR" dirty="0" smtClean="0"/>
          </a:p>
          <a:p>
            <a:pPr lvl="1"/>
            <a:r>
              <a:rPr lang="pt-BR" dirty="0" smtClean="0"/>
              <a:t>Criação do Arquivo Nacional (destruição e </a:t>
            </a:r>
            <a:r>
              <a:rPr lang="pt-BR" dirty="0" err="1" smtClean="0"/>
              <a:t>incorpora-ção</a:t>
            </a:r>
            <a:r>
              <a:rPr lang="pt-BR" dirty="0" smtClean="0"/>
              <a:t> em massa de documentos)</a:t>
            </a:r>
          </a:p>
          <a:p>
            <a:pPr lvl="1"/>
            <a:r>
              <a:rPr lang="pt-BR" dirty="0" smtClean="0"/>
              <a:t>Acesso público aos documentos públicos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Arquivística Contemporânea: os arquivos permanentes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5976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z="3100" dirty="0"/>
              <a:t>A amostragem sistemática divide-se nas seguintes variantes</a:t>
            </a:r>
            <a:r>
              <a:rPr lang="pt-PT" sz="2800" dirty="0"/>
              <a:t>:</a:t>
            </a:r>
          </a:p>
          <a:p>
            <a:pPr lvl="1" algn="just">
              <a:lnSpc>
                <a:spcPct val="80000"/>
              </a:lnSpc>
            </a:pPr>
            <a:r>
              <a:rPr lang="pt-PT" dirty="0"/>
              <a:t>a) </a:t>
            </a:r>
            <a:r>
              <a:rPr lang="pt-PT" sz="2600" b="1" dirty="0"/>
              <a:t>Amostragem Topográfica</a:t>
            </a:r>
            <a:r>
              <a:rPr lang="pt-PT" sz="2600" dirty="0"/>
              <a:t>: consiste em </a:t>
            </a:r>
            <a:r>
              <a:rPr lang="pt-PT" sz="2600" dirty="0" smtClean="0"/>
              <a:t>con-servar </a:t>
            </a:r>
            <a:r>
              <a:rPr lang="pt-PT" sz="2600" dirty="0"/>
              <a:t>integralmente as séries segundo as suas regiões de proveniência, conservando a </a:t>
            </a:r>
            <a:r>
              <a:rPr lang="pt-PT" sz="2600" dirty="0" smtClean="0"/>
              <a:t>docu-mentação </a:t>
            </a:r>
            <a:r>
              <a:rPr lang="pt-PT" sz="2600" dirty="0"/>
              <a:t>de </a:t>
            </a:r>
            <a:r>
              <a:rPr lang="pt-PT" sz="2600" dirty="0" smtClean="0"/>
              <a:t>ape-nas </a:t>
            </a:r>
            <a:r>
              <a:rPr lang="pt-PT" sz="2600" dirty="0"/>
              <a:t>uma ou algumas secções representativas do todo, rodando </a:t>
            </a:r>
            <a:r>
              <a:rPr lang="pt-PT" sz="2600" dirty="0" smtClean="0"/>
              <a:t>alternada-mente</a:t>
            </a:r>
            <a:r>
              <a:rPr lang="pt-PT" sz="2600" dirty="0"/>
              <a:t>, num esquema rotativo.</a:t>
            </a:r>
          </a:p>
          <a:p>
            <a:pPr lvl="1" algn="just">
              <a:lnSpc>
                <a:spcPct val="80000"/>
              </a:lnSpc>
            </a:pPr>
            <a:r>
              <a:rPr lang="pt-PT" sz="2600" dirty="0"/>
              <a:t> b) </a:t>
            </a:r>
            <a:r>
              <a:rPr lang="pt-PT" sz="2600" b="1" dirty="0"/>
              <a:t>Amostragem Alfabética</a:t>
            </a:r>
            <a:r>
              <a:rPr lang="pt-PT" sz="2600" dirty="0"/>
              <a:t>: tem por base a </a:t>
            </a:r>
            <a:r>
              <a:rPr lang="pt-PT" sz="2600" dirty="0" smtClean="0"/>
              <a:t>se-lecção </a:t>
            </a:r>
            <a:r>
              <a:rPr lang="pt-PT" sz="2600" dirty="0"/>
              <a:t>das letras do alfabeto. É utilizada em </a:t>
            </a:r>
            <a:r>
              <a:rPr lang="pt-PT" sz="2600" dirty="0" smtClean="0"/>
              <a:t>séries homogéneas </a:t>
            </a:r>
            <a:r>
              <a:rPr lang="pt-PT" sz="2600" dirty="0"/>
              <a:t>de processos individuais </a:t>
            </a:r>
            <a:r>
              <a:rPr lang="pt-PT" sz="2600" dirty="0" smtClean="0"/>
              <a:t>ordenados alfabeticamente</a:t>
            </a:r>
            <a:r>
              <a:rPr lang="pt-PT" sz="2600" dirty="0"/>
              <a:t>. Deve-se fazer uma análise para determinar a letra que melhor </a:t>
            </a:r>
            <a:r>
              <a:rPr lang="pt-PT" sz="2600" dirty="0" smtClean="0"/>
              <a:t>re-presentará</a:t>
            </a:r>
            <a:r>
              <a:rPr lang="pt-PT" sz="2600" dirty="0"/>
              <a:t>, e se aproximará, da dimensão da amostra que se deve ter em conta na </a:t>
            </a:r>
            <a:r>
              <a:rPr lang="pt-PT" sz="2600" dirty="0" smtClean="0"/>
              <a:t>represen-tação </a:t>
            </a:r>
            <a:r>
              <a:rPr lang="pt-PT" sz="2600" dirty="0"/>
              <a:t>da totalidade da série.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96300" cy="6048375"/>
          </a:xfrm>
        </p:spPr>
        <p:txBody>
          <a:bodyPr/>
          <a:lstStyle/>
          <a:p>
            <a:pPr lvl="1" algn="just">
              <a:lnSpc>
                <a:spcPct val="90000"/>
              </a:lnSpc>
            </a:pPr>
            <a:r>
              <a:rPr lang="pt-PT" sz="2400" dirty="0"/>
              <a:t>c) </a:t>
            </a:r>
            <a:r>
              <a:rPr lang="pt-PT" sz="2400" b="1" dirty="0"/>
              <a:t>Amostragem Numérica</a:t>
            </a:r>
            <a:r>
              <a:rPr lang="pt-PT" sz="2400" dirty="0"/>
              <a:t>: tem como intuito a </a:t>
            </a:r>
            <a:r>
              <a:rPr lang="pt-PT" sz="2400" dirty="0" smtClean="0"/>
              <a:t>con-servação </a:t>
            </a:r>
            <a:r>
              <a:rPr lang="pt-PT" sz="2400" dirty="0"/>
              <a:t>de um elemento em cada dez ou vinte. É um método parecido ao de amostragem aleatória e pode ter resultados minimamente aceitáveis para estudos estatísticos em peças de arrumação </a:t>
            </a:r>
            <a:r>
              <a:rPr lang="pt-PT" sz="2400" dirty="0" smtClean="0"/>
              <a:t>alea-tória</a:t>
            </a:r>
            <a:r>
              <a:rPr lang="pt-PT" sz="2400" dirty="0"/>
              <a:t>. Este </a:t>
            </a:r>
            <a:r>
              <a:rPr lang="pt-PT" sz="2400" dirty="0" smtClean="0"/>
              <a:t>método </a:t>
            </a:r>
            <a:r>
              <a:rPr lang="pt-PT" sz="2400" dirty="0"/>
              <a:t>não deve ser utilizado quando exista uma </a:t>
            </a:r>
            <a:r>
              <a:rPr lang="pt-PT" sz="2400" dirty="0" smtClean="0"/>
              <a:t>ordenação </a:t>
            </a:r>
            <a:r>
              <a:rPr lang="pt-PT" sz="2400" dirty="0"/>
              <a:t>alfabética, cronológica ou topográfica. </a:t>
            </a:r>
          </a:p>
          <a:p>
            <a:pPr lvl="1" algn="just">
              <a:lnSpc>
                <a:spcPct val="90000"/>
              </a:lnSpc>
            </a:pPr>
            <a:r>
              <a:rPr lang="pt-PT" sz="2400" dirty="0"/>
              <a:t>d) </a:t>
            </a:r>
            <a:r>
              <a:rPr lang="pt-PT" sz="2400" b="1" dirty="0"/>
              <a:t>Amostragem Cronológica</a:t>
            </a:r>
            <a:r>
              <a:rPr lang="pt-PT" sz="2400" dirty="0"/>
              <a:t>: consiste em conservar a totalidade dos documentos produzidos em </a:t>
            </a:r>
            <a:r>
              <a:rPr lang="pt-PT" sz="2400" dirty="0" smtClean="0"/>
              <a:t>perí-odos </a:t>
            </a:r>
            <a:r>
              <a:rPr lang="pt-PT" sz="2400" dirty="0"/>
              <a:t>de referências previamente estabelecidos por exemplo, de cinco em cinco anos ou de dez em dez. É </a:t>
            </a:r>
            <a:r>
              <a:rPr lang="pt-PT" sz="2400" dirty="0" smtClean="0"/>
              <a:t>recomendada </a:t>
            </a:r>
            <a:r>
              <a:rPr lang="pt-PT" sz="2400" dirty="0"/>
              <a:t>a adopção dos anos de </a:t>
            </a:r>
            <a:r>
              <a:rPr lang="pt-PT" sz="2400" dirty="0" smtClean="0"/>
              <a:t>recen-seamento </a:t>
            </a:r>
            <a:r>
              <a:rPr lang="pt-PT" sz="2400" dirty="0"/>
              <a:t>como referência para se poder efectuar comparações com outros dados demográficos. É aplicado ao tipo de ordenação cronológica.</a:t>
            </a:r>
            <a:endParaRPr lang="pt-PT" sz="2000" dirty="0"/>
          </a:p>
          <a:p>
            <a:pPr>
              <a:lnSpc>
                <a:spcPct val="90000"/>
              </a:lnSpc>
            </a:pPr>
            <a:endParaRPr lang="pt-PT" sz="24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69325" cy="61198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t-PT" sz="3200" b="1" dirty="0"/>
              <a:t>Amostragem Aleatória </a:t>
            </a:r>
            <a:endParaRPr lang="pt-PT" sz="3200" b="1" dirty="0" smtClean="0"/>
          </a:p>
          <a:p>
            <a:pPr lvl="1" algn="just">
              <a:lnSpc>
                <a:spcPct val="80000"/>
              </a:lnSpc>
            </a:pPr>
            <a:r>
              <a:rPr lang="pt-PT" sz="2600" dirty="0" smtClean="0"/>
              <a:t>Este </a:t>
            </a:r>
            <a:r>
              <a:rPr lang="pt-PT" sz="2600" dirty="0"/>
              <a:t>método de amostragem não consiste em seleccionar “ao acaso”. Tem como exigência que todos os elementos da série tenham a </a:t>
            </a:r>
            <a:r>
              <a:rPr lang="pt-PT" sz="2600" dirty="0" smtClean="0"/>
              <a:t>mesma probabilidade </a:t>
            </a:r>
            <a:r>
              <a:rPr lang="pt-PT" sz="2600" dirty="0"/>
              <a:t>de serem seleccionados. Utiliza </a:t>
            </a:r>
            <a:r>
              <a:rPr lang="pt-PT" sz="2600" dirty="0" smtClean="0"/>
              <a:t>técnicas </a:t>
            </a:r>
            <a:r>
              <a:rPr lang="pt-PT" sz="2600" dirty="0"/>
              <a:t>matemáticas que determinam o </a:t>
            </a:r>
            <a:r>
              <a:rPr lang="pt-PT" sz="2600" dirty="0" smtClean="0"/>
              <a:t>tamanho </a:t>
            </a:r>
            <a:r>
              <a:rPr lang="pt-PT" sz="2600" dirty="0" smtClean="0"/>
              <a:t>representativo </a:t>
            </a:r>
            <a:r>
              <a:rPr lang="pt-PT" sz="2600" dirty="0"/>
              <a:t>da amostra para o </a:t>
            </a:r>
            <a:r>
              <a:rPr lang="pt-PT" sz="2600" dirty="0" smtClean="0"/>
              <a:t>uni-verso </a:t>
            </a:r>
            <a:r>
              <a:rPr lang="pt-PT" sz="2600" dirty="0"/>
              <a:t>em estudo. É um método muito utilizado em grandes volumes de documentos que </a:t>
            </a:r>
            <a:r>
              <a:rPr lang="pt-PT" sz="2600" dirty="0" smtClean="0"/>
              <a:t>con-tenham </a:t>
            </a:r>
            <a:r>
              <a:rPr lang="pt-PT" sz="2600" dirty="0"/>
              <a:t>dados com </a:t>
            </a:r>
            <a:r>
              <a:rPr lang="pt-PT" sz="2600" dirty="0" smtClean="0"/>
              <a:t>características </a:t>
            </a:r>
            <a:r>
              <a:rPr lang="pt-PT" sz="2600" dirty="0"/>
              <a:t>uniformes e com poucas variações de </a:t>
            </a:r>
            <a:r>
              <a:rPr lang="pt-PT" sz="2600" dirty="0" smtClean="0"/>
              <a:t>conteúdo </a:t>
            </a:r>
            <a:r>
              <a:rPr lang="pt-PT" sz="2600" dirty="0"/>
              <a:t>e cuja </a:t>
            </a:r>
            <a:r>
              <a:rPr lang="pt-PT" sz="2600" dirty="0" smtClean="0"/>
              <a:t>infor-mação </a:t>
            </a:r>
            <a:r>
              <a:rPr lang="pt-PT" sz="2600" dirty="0"/>
              <a:t>pode ser quantificável </a:t>
            </a:r>
            <a:r>
              <a:rPr lang="pt-PT" sz="2600" dirty="0" smtClean="0"/>
              <a:t>matematicamen-te</a:t>
            </a:r>
            <a:r>
              <a:rPr lang="pt-PT" sz="2600" dirty="0"/>
              <a:t>. </a:t>
            </a:r>
          </a:p>
        </p:txBody>
      </p:sp>
      <p:pic>
        <p:nvPicPr>
          <p:cNvPr id="132099" name="Picture 3" descr="documento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001" y="4578176"/>
            <a:ext cx="2376487" cy="22352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1912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PT" sz="2800" dirty="0"/>
              <a:t>O método de amostragem aleatório “puro” é </a:t>
            </a:r>
            <a:r>
              <a:rPr lang="pt-PT" sz="2800" dirty="0" smtClean="0"/>
              <a:t>aplicado </a:t>
            </a:r>
            <a:r>
              <a:rPr lang="pt-PT" sz="2800" dirty="0"/>
              <a:t>em séries fechadas com uma data de início e fim de série. Em séries contínuas ou abertas </a:t>
            </a:r>
            <a:r>
              <a:rPr lang="pt-PT" sz="2800" dirty="0" smtClean="0"/>
              <a:t>impede </a:t>
            </a:r>
            <a:r>
              <a:rPr lang="pt-PT" sz="2800" dirty="0"/>
              <a:t>a determinação de amostra </a:t>
            </a:r>
            <a:r>
              <a:rPr lang="pt-PT" sz="2800" dirty="0" smtClean="0"/>
              <a:t>estatisticamente </a:t>
            </a:r>
            <a:r>
              <a:rPr lang="pt-PT" sz="2800" dirty="0"/>
              <a:t>válidas, porque a soma das amostras de uma parte da série ao longo de um determinado </a:t>
            </a:r>
            <a:r>
              <a:rPr lang="pt-PT" sz="2800" dirty="0" smtClean="0"/>
              <a:t>período </a:t>
            </a:r>
            <a:r>
              <a:rPr lang="pt-PT" sz="2800" dirty="0"/>
              <a:t>não garante que </a:t>
            </a:r>
            <a:r>
              <a:rPr lang="pt-PT" sz="2800" dirty="0" smtClean="0"/>
              <a:t>se-ja </a:t>
            </a:r>
            <a:r>
              <a:rPr lang="pt-PT" sz="2800" dirty="0"/>
              <a:t>igual à amostra </a:t>
            </a:r>
            <a:r>
              <a:rPr lang="pt-PT" sz="2800" dirty="0" smtClean="0"/>
              <a:t>hipotética </a:t>
            </a:r>
            <a:r>
              <a:rPr lang="pt-PT" sz="2800" dirty="0"/>
              <a:t>da série inteira. Tem como vantagens ser um método de fácil aplicação ascende na </a:t>
            </a:r>
            <a:r>
              <a:rPr lang="pt-PT" sz="2800" dirty="0" smtClean="0"/>
              <a:t>validação </a:t>
            </a:r>
            <a:r>
              <a:rPr lang="pt-PT" sz="2800" dirty="0"/>
              <a:t>estatística dos resultados obtidos e permite a reconstituição da totalidade da série. A </a:t>
            </a:r>
            <a:r>
              <a:rPr lang="pt-PT" sz="2800"/>
              <a:t>principal </a:t>
            </a:r>
            <a:r>
              <a:rPr lang="pt-PT" sz="2800" smtClean="0"/>
              <a:t>desvanta-gem </a:t>
            </a:r>
            <a:r>
              <a:rPr lang="pt-PT" sz="2800" dirty="0"/>
              <a:t>advém do facto de ser </a:t>
            </a:r>
            <a:r>
              <a:rPr lang="pt-PT" sz="2800"/>
              <a:t>praticamente </a:t>
            </a:r>
            <a:r>
              <a:rPr lang="pt-PT" sz="2800" smtClean="0"/>
              <a:t>im-possível </a:t>
            </a:r>
            <a:r>
              <a:rPr lang="pt-PT" sz="2800" dirty="0"/>
              <a:t>que a </a:t>
            </a:r>
            <a:r>
              <a:rPr lang="pt-PT" sz="2800"/>
              <a:t>amostra </a:t>
            </a:r>
            <a:r>
              <a:rPr lang="pt-PT" sz="2800" smtClean="0"/>
              <a:t>recolhida </a:t>
            </a:r>
            <a:r>
              <a:rPr lang="pt-PT" sz="2800" dirty="0"/>
              <a:t>inclua </a:t>
            </a:r>
            <a:r>
              <a:rPr lang="pt-PT" sz="2800"/>
              <a:t>os </a:t>
            </a:r>
            <a:r>
              <a:rPr lang="pt-PT" sz="2800" smtClean="0"/>
              <a:t>casos </a:t>
            </a:r>
            <a:r>
              <a:rPr lang="pt-PT" sz="2800" dirty="0"/>
              <a:t>excepcionais da série.</a:t>
            </a:r>
            <a:endParaRPr lang="pt-PT" sz="24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712968" cy="5616922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PT" dirty="0" smtClean="0"/>
              <a:t>Problemas:</a:t>
            </a:r>
          </a:p>
          <a:p>
            <a:pPr marL="641033" lvl="1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PT" dirty="0" smtClean="0"/>
              <a:t>Falta absoluta de critérios para distinguir os papéis feudais dos outros arquivos: </a:t>
            </a:r>
            <a:r>
              <a:rPr lang="pt-PT" i="1" dirty="0" smtClean="0"/>
              <a:t>“Em Sablé os alunos rasgaram e queimaram pubicamente títulos de nbreza(...) uma carroça de títulos e papéis ensacados foram queimados pelo arquivista do distrito.</a:t>
            </a:r>
            <a:r>
              <a:rPr lang="pt-PT" dirty="0" smtClean="0"/>
              <a:t>”(Jean Favier, 1958.)</a:t>
            </a:r>
          </a:p>
          <a:p>
            <a:pPr marL="641033" lvl="1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PT" dirty="0" smtClean="0"/>
              <a:t>Outro </a:t>
            </a:r>
            <a:r>
              <a:rPr lang="pt-PT" dirty="0"/>
              <a:t>aspecto foi a centralização de todos os </a:t>
            </a:r>
            <a:r>
              <a:rPr lang="pt-PT" dirty="0" smtClean="0"/>
              <a:t>documentos </a:t>
            </a:r>
            <a:r>
              <a:rPr lang="pt-PT" dirty="0"/>
              <a:t>que </a:t>
            </a:r>
            <a:r>
              <a:rPr lang="pt-PT" i="1" dirty="0"/>
              <a:t>“eram enviados com precipitação em sacos e caixas sem inventários e postos sem ordem numa sub-sala (….) empilhados em 32 e toneladas “</a:t>
            </a:r>
            <a:r>
              <a:rPr lang="pt-PT" dirty="0"/>
              <a:t> </a:t>
            </a:r>
            <a:r>
              <a:rPr lang="pt-PT" sz="1500" dirty="0"/>
              <a:t>(Bauiter)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PT" dirty="0" smtClean="0"/>
              <a:t>Tratamento </a:t>
            </a:r>
            <a:r>
              <a:rPr lang="pt-PT" dirty="0"/>
              <a:t>dos arquivos como um só conjunto de </a:t>
            </a:r>
            <a:r>
              <a:rPr lang="pt-PT" dirty="0" smtClean="0"/>
              <a:t>documentos.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PT" dirty="0" smtClean="0"/>
              <a:t>2ª Grande incorporação : Napoleão transfere do-cumentos dos territórios conquistados.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PT" dirty="0" smtClean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562074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A Revolução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260350"/>
            <a:ext cx="6084888" cy="6408738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pt-PT" dirty="0" smtClean="0"/>
              <a:t>Fundação do Archives Nationales para onde migraram acervos de diversas procedências do Antigo Regime sem nenhuma ordenação lógica:</a:t>
            </a:r>
          </a:p>
          <a:p>
            <a:pPr lvl="1" algn="just" eaLnBrk="1" hangingPunct="1"/>
            <a:r>
              <a:rPr lang="pt-PT" dirty="0" smtClean="0"/>
              <a:t> </a:t>
            </a:r>
            <a:r>
              <a:rPr lang="pt-PT" i="1" dirty="0" smtClean="0"/>
              <a:t>“os dois primeiros diretores </a:t>
            </a:r>
            <a:r>
              <a:rPr lang="pt-PT" i="1" dirty="0" smtClean="0"/>
              <a:t>concebe-ram </a:t>
            </a:r>
            <a:r>
              <a:rPr lang="pt-PT" i="1" dirty="0" smtClean="0"/>
              <a:t>o projeto de tratar essa massa de arquivos como um único conjunto </a:t>
            </a:r>
            <a:r>
              <a:rPr lang="pt-PT" i="1" dirty="0" smtClean="0"/>
              <a:t>do-cumentário </a:t>
            </a:r>
            <a:r>
              <a:rPr lang="pt-PT" i="1" dirty="0" smtClean="0"/>
              <a:t>divido em 5 secções. </a:t>
            </a:r>
            <a:r>
              <a:rPr lang="pt-PT" i="1" dirty="0" smtClean="0"/>
              <a:t>Cro-nológico metódicas; seção </a:t>
            </a:r>
            <a:r>
              <a:rPr lang="pt-PT" i="1" dirty="0" smtClean="0"/>
              <a:t>legislativa para os papéis das Assembleias  </a:t>
            </a:r>
            <a:r>
              <a:rPr lang="pt-PT" i="1" dirty="0" smtClean="0"/>
              <a:t>revo-lucionárias</a:t>
            </a:r>
            <a:r>
              <a:rPr lang="pt-PT" i="1" dirty="0" smtClean="0"/>
              <a:t>; </a:t>
            </a:r>
            <a:r>
              <a:rPr lang="pt-PT" i="1" dirty="0" smtClean="0"/>
              <a:t>seção administrativa </a:t>
            </a:r>
            <a:r>
              <a:rPr lang="pt-PT" i="1" dirty="0" smtClean="0"/>
              <a:t>para os papéis dos novos </a:t>
            </a:r>
            <a:r>
              <a:rPr lang="pt-PT" i="1" dirty="0" smtClean="0"/>
              <a:t>ministérios</a:t>
            </a:r>
            <a:r>
              <a:rPr lang="pt-PT" i="1" dirty="0" smtClean="0"/>
              <a:t>; </a:t>
            </a:r>
            <a:r>
              <a:rPr lang="pt-PT" i="1" dirty="0" smtClean="0"/>
              <a:t>se-ção </a:t>
            </a:r>
            <a:r>
              <a:rPr lang="pt-PT" i="1" dirty="0" smtClean="0"/>
              <a:t>de domínio para os títulos de </a:t>
            </a:r>
            <a:r>
              <a:rPr lang="pt-PT" i="1" dirty="0" smtClean="0"/>
              <a:t>pro-priedade </a:t>
            </a:r>
            <a:r>
              <a:rPr lang="pt-PT" i="1" dirty="0" smtClean="0"/>
              <a:t>do Estado; </a:t>
            </a:r>
            <a:r>
              <a:rPr lang="pt-PT" i="1" dirty="0" smtClean="0"/>
              <a:t>seção </a:t>
            </a:r>
            <a:r>
              <a:rPr lang="pt-PT" i="1" dirty="0" smtClean="0"/>
              <a:t>judicial para os documentos dos tribunais e por fim a </a:t>
            </a:r>
            <a:r>
              <a:rPr lang="pt-PT" i="1" dirty="0" smtClean="0"/>
              <a:t>seção </a:t>
            </a:r>
            <a:r>
              <a:rPr lang="pt-PT" i="1" dirty="0" smtClean="0"/>
              <a:t>histórica.”</a:t>
            </a:r>
            <a:endParaRPr lang="pt-PT" dirty="0" smtClean="0"/>
          </a:p>
        </p:txBody>
      </p:sp>
      <p:pic>
        <p:nvPicPr>
          <p:cNvPr id="15363" name="Imagem 2" descr="declaradireit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0" y="1700213"/>
            <a:ext cx="28130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908050"/>
            <a:ext cx="8641655" cy="576131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pt-PT" dirty="0" smtClean="0"/>
              <a:t>Em meio ao caos produzido por esta enxurrada de documentos foi então proposto por Natalis de Wailly em uma circular de nº 14 datada em 24 de Abril de 1841 intitulada </a:t>
            </a:r>
            <a:r>
              <a:rPr lang="pt-PT" i="1" dirty="0" smtClean="0"/>
              <a:t>“instructions pour la mise en ordre et le classement des archives départa-mentales et communales,”</a:t>
            </a:r>
            <a:r>
              <a:rPr lang="pt-PT" dirty="0" smtClean="0"/>
              <a:t>o que ficou conhecido como “princípio de proveniência” (procedência ou respeito pelos fundos).</a:t>
            </a:r>
          </a:p>
          <a:p>
            <a:pPr lvl="1" algn="just" eaLnBrk="1" hangingPunct="1"/>
            <a:r>
              <a:rPr lang="pt-PT" sz="2400" dirty="0" smtClean="0"/>
              <a:t>“Há uma obrigatoriedade em agregar os documentos os documentos por fundo, isto é reunir todos os títulos </a:t>
            </a:r>
            <a:r>
              <a:rPr lang="pt-PT" sz="2400" dirty="0" smtClean="0"/>
              <a:t>provenientes </a:t>
            </a:r>
            <a:r>
              <a:rPr lang="pt-PT" sz="2400" dirty="0" smtClean="0"/>
              <a:t>de um corpo, de um estabelecimento, de uma família ou de um indivíduo. Os documentos que tem ligação com um estabelecimento não devem ser confun-dido com de outros.” </a:t>
            </a:r>
          </a:p>
          <a:p>
            <a:pPr lvl="1" eaLnBrk="1" hangingPunct="1">
              <a:buFont typeface="Wingdings 2" pitchFamily="18" charset="2"/>
              <a:buNone/>
            </a:pPr>
            <a:endParaRPr lang="pt-PT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48816" y="274638"/>
            <a:ext cx="7467600" cy="633412"/>
          </a:xfrm>
        </p:spPr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Princípio de Proveniência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496300" cy="53990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PT" dirty="0" smtClean="0"/>
              <a:t>O princípio de Proveniência não explicava como organizar os documentos internamente </a:t>
            </a:r>
            <a:r>
              <a:rPr lang="pt-PT" dirty="0" smtClean="0"/>
              <a:t>dentro </a:t>
            </a:r>
            <a:r>
              <a:rPr lang="pt-PT" dirty="0" smtClean="0"/>
              <a:t>dos fundos.</a:t>
            </a:r>
          </a:p>
          <a:p>
            <a:pPr algn="just">
              <a:lnSpc>
                <a:spcPct val="90000"/>
              </a:lnSpc>
            </a:pPr>
            <a:r>
              <a:rPr lang="pt-PT" dirty="0" smtClean="0"/>
              <a:t>A organização do acervo se fez por ordem de matérias, procurando observar a existência ou não de inventários ou de registos que </a:t>
            </a:r>
            <a:r>
              <a:rPr lang="pt-PT" dirty="0" smtClean="0"/>
              <a:t>reco-nhecessem </a:t>
            </a:r>
            <a:r>
              <a:rPr lang="pt-PT" dirty="0" smtClean="0"/>
              <a:t>os conjuntos dos seus arquivos. </a:t>
            </a:r>
          </a:p>
          <a:p>
            <a:pPr algn="just">
              <a:lnSpc>
                <a:spcPct val="90000"/>
              </a:lnSpc>
            </a:pPr>
            <a:r>
              <a:rPr lang="pt-PT" dirty="0" smtClean="0"/>
              <a:t>A ausência destes instrumentos permitiu então a classificação dos fundos por temas formando séries que podiam sofrer subdivisões em </a:t>
            </a:r>
            <a:r>
              <a:rPr lang="pt-PT" dirty="0" smtClean="0"/>
              <a:t>co-leções </a:t>
            </a:r>
            <a:r>
              <a:rPr lang="pt-PT" dirty="0" smtClean="0"/>
              <a:t>para tornar a pesquisa mais rápida e fácil.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676" y="223838"/>
            <a:ext cx="6870700" cy="6842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000" dirty="0" smtClean="0"/>
              <a:t>1. O Princípio de Ordem Interna</a:t>
            </a:r>
            <a:endParaRPr lang="pt-PT" sz="3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333375"/>
            <a:ext cx="8641655" cy="63357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PT" dirty="0" smtClean="0"/>
              <a:t>O grande divulgador de um método para a classificação interna dos acervos foi o Manual dos Arquivistas Holandeses (1898) </a:t>
            </a:r>
          </a:p>
          <a:p>
            <a:pPr lvl="1" algn="just">
              <a:lnSpc>
                <a:spcPct val="90000"/>
              </a:lnSpc>
            </a:pPr>
            <a:r>
              <a:rPr lang="pt-PT" dirty="0" smtClean="0"/>
              <a:t>“O sistema de organização dos documentos deve basear-se na organização primitiva do fundo de ar-quivo que corresponde a organização da administra-ção donde é proveniente”</a:t>
            </a:r>
          </a:p>
          <a:p>
            <a:r>
              <a:rPr lang="pt-PT" dirty="0" smtClean="0"/>
              <a:t>O Manual foi o início de um novo período para a Arquivística.</a:t>
            </a:r>
          </a:p>
          <a:p>
            <a:r>
              <a:rPr lang="pt-PT" dirty="0" smtClean="0"/>
              <a:t>Inicia a fase técnica e custodial da Arquivística.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684213" y="6597352"/>
            <a:ext cx="7632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2" name="CaixaDeTexto 10"/>
          <p:cNvSpPr txBox="1">
            <a:spLocks noChangeArrowheads="1"/>
          </p:cNvSpPr>
          <p:nvPr/>
        </p:nvSpPr>
        <p:spPr bwMode="auto">
          <a:xfrm>
            <a:off x="1547813" y="4289425"/>
            <a:ext cx="24479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Fase Sincrética e Custodial.</a:t>
            </a:r>
          </a:p>
          <a:p>
            <a:pPr algn="ctr"/>
            <a:r>
              <a:rPr lang="pt-BR"/>
              <a:t>Até 1898</a:t>
            </a:r>
          </a:p>
          <a:p>
            <a:pPr>
              <a:buFont typeface="Arial" charset="0"/>
              <a:buChar char="•"/>
            </a:pPr>
            <a:r>
              <a:rPr lang="pt-BR"/>
              <a:t>Revolução Francesa Noção de Fundo</a:t>
            </a:r>
          </a:p>
          <a:p>
            <a:pPr>
              <a:buFont typeface="Arial" charset="0"/>
              <a:buChar char="•"/>
            </a:pPr>
            <a:r>
              <a:rPr lang="pt-BR"/>
              <a:t>Positivismo</a:t>
            </a:r>
          </a:p>
          <a:p>
            <a:pPr>
              <a:buFont typeface="Arial" charset="0"/>
              <a:buChar char="•"/>
            </a:pPr>
            <a:r>
              <a:rPr lang="pt-BR"/>
              <a:t>Estado-Nação</a:t>
            </a:r>
          </a:p>
          <a:p>
            <a:pPr>
              <a:buFont typeface="Arial" charset="0"/>
              <a:buChar char="•"/>
            </a:pPr>
            <a:endParaRPr lang="pt-BR"/>
          </a:p>
        </p:txBody>
      </p:sp>
      <p:sp>
        <p:nvSpPr>
          <p:cNvPr id="12293" name="CaixaDeTexto 12"/>
          <p:cNvSpPr txBox="1">
            <a:spLocks noChangeArrowheads="1"/>
          </p:cNvSpPr>
          <p:nvPr/>
        </p:nvSpPr>
        <p:spPr bwMode="auto">
          <a:xfrm>
            <a:off x="5580063" y="4349750"/>
            <a:ext cx="28082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/>
              <a:t>Fase Técnica e </a:t>
            </a:r>
            <a:r>
              <a:rPr lang="pt-BR" dirty="0" err="1"/>
              <a:t>Custodial</a:t>
            </a:r>
            <a:r>
              <a:rPr lang="pt-BR" dirty="0"/>
              <a:t>.</a:t>
            </a:r>
          </a:p>
          <a:p>
            <a:pPr algn="ctr"/>
            <a:r>
              <a:rPr lang="pt-BR" dirty="0"/>
              <a:t>1898 – 1980</a:t>
            </a:r>
          </a:p>
          <a:p>
            <a:pPr>
              <a:buFont typeface="Arial" charset="0"/>
              <a:buChar char="•"/>
            </a:pPr>
            <a:r>
              <a:rPr lang="pt-BR" dirty="0"/>
              <a:t>Reformulação da noção de fundo</a:t>
            </a:r>
          </a:p>
          <a:p>
            <a:pPr>
              <a:buFont typeface="Arial" charset="0"/>
              <a:buChar char="•"/>
            </a:pPr>
            <a:r>
              <a:rPr lang="pt-BR" dirty="0"/>
              <a:t>Evolução Tecnológica</a:t>
            </a:r>
          </a:p>
          <a:p>
            <a:pPr>
              <a:buFont typeface="Arial" charset="0"/>
              <a:buChar char="•"/>
            </a:pPr>
            <a:r>
              <a:rPr lang="pt-BR" dirty="0"/>
              <a:t>Gestão de Documentos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/>
          <a:lstStyle/>
          <a:p>
            <a:pPr algn="just"/>
            <a:r>
              <a:rPr lang="pt-BR" dirty="0" smtClean="0"/>
              <a:t>Pós-segunda guerra maior desenvolvimento e </a:t>
            </a:r>
            <a:r>
              <a:rPr lang="pt-BR" dirty="0" err="1" smtClean="0"/>
              <a:t>complexificação</a:t>
            </a:r>
            <a:r>
              <a:rPr lang="pt-BR" dirty="0" smtClean="0"/>
              <a:t> do Estado:</a:t>
            </a:r>
          </a:p>
          <a:p>
            <a:pPr lvl="1"/>
            <a:r>
              <a:rPr lang="pt-BR" dirty="0" smtClean="0"/>
              <a:t>explosão documental;</a:t>
            </a:r>
          </a:p>
          <a:p>
            <a:pPr lvl="1" algn="just"/>
            <a:r>
              <a:rPr lang="pt-BR" dirty="0" smtClean="0"/>
              <a:t>Necessidade de regular a produção e minimizar o </a:t>
            </a:r>
            <a:r>
              <a:rPr lang="pt-BR" dirty="0" err="1" smtClean="0"/>
              <a:t>ar-mazenamento</a:t>
            </a:r>
            <a:r>
              <a:rPr lang="pt-BR" dirty="0" smtClean="0"/>
              <a:t> </a:t>
            </a:r>
            <a:r>
              <a:rPr lang="pt-BR" dirty="0" smtClean="0"/>
              <a:t>do acervo documental</a:t>
            </a:r>
          </a:p>
          <a:p>
            <a:r>
              <a:rPr lang="pt-BR" dirty="0" smtClean="0"/>
              <a:t>A Avaliação dos documentos e estabelecimento da noção das três idades.</a:t>
            </a:r>
          </a:p>
          <a:p>
            <a:pPr lvl="1"/>
            <a:r>
              <a:rPr lang="pt-BR" dirty="0" smtClean="0"/>
              <a:t>Arquivo corrente;</a:t>
            </a:r>
          </a:p>
          <a:p>
            <a:pPr lvl="1"/>
            <a:r>
              <a:rPr lang="pt-BR" dirty="0" smtClean="0"/>
              <a:t>Arquivo Intermediário e </a:t>
            </a:r>
          </a:p>
          <a:p>
            <a:pPr lvl="1"/>
            <a:r>
              <a:rPr lang="pt-BR" dirty="0" smtClean="0"/>
              <a:t>Arquivo Permanente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Gestão Documental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Um arquivo permanente não se constrói por acaso.</a:t>
            </a:r>
          </a:p>
          <a:p>
            <a:pPr lvl="1"/>
            <a:r>
              <a:rPr lang="pt-BR" dirty="0" smtClean="0"/>
              <a:t>Não é formado por amostragens aleatórias (preciosidades);</a:t>
            </a:r>
          </a:p>
          <a:p>
            <a:pPr lvl="1"/>
            <a:r>
              <a:rPr lang="pt-BR" dirty="0" smtClean="0"/>
              <a:t>Não é formado com ‘documentos históricos’.</a:t>
            </a:r>
          </a:p>
          <a:p>
            <a:pPr algn="just"/>
            <a:r>
              <a:rPr lang="pt-BR" dirty="0" smtClean="0"/>
              <a:t>Um arquivo permanente é formado por documentos produzidos pelas necessidade administrativas, </a:t>
            </a:r>
            <a:r>
              <a:rPr lang="pt-BR" dirty="0" err="1" smtClean="0"/>
              <a:t>pú-blicas</a:t>
            </a:r>
            <a:r>
              <a:rPr lang="pt-BR" dirty="0" smtClean="0"/>
              <a:t> ou privadas.</a:t>
            </a:r>
          </a:p>
          <a:p>
            <a:pPr algn="just"/>
            <a:r>
              <a:rPr lang="pt-BR" dirty="0" smtClean="0"/>
              <a:t>Servem como testemunhos das atividades das </a:t>
            </a:r>
            <a:r>
              <a:rPr lang="pt-BR" dirty="0" err="1" smtClean="0"/>
              <a:t>insti-tuições</a:t>
            </a:r>
            <a:r>
              <a:rPr lang="pt-BR" dirty="0" smtClean="0"/>
              <a:t> </a:t>
            </a:r>
            <a:r>
              <a:rPr lang="pt-BR" dirty="0" smtClean="0"/>
              <a:t>e podem servir a pesquisa das mais </a:t>
            </a:r>
            <a:r>
              <a:rPr lang="pt-BR" dirty="0" err="1" smtClean="0"/>
              <a:t>diversi-ficadas</a:t>
            </a:r>
            <a:r>
              <a:rPr lang="pt-BR" dirty="0" smtClean="0"/>
              <a:t> </a:t>
            </a:r>
            <a:r>
              <a:rPr lang="pt-BR" dirty="0" smtClean="0"/>
              <a:t>áreas.</a:t>
            </a:r>
          </a:p>
          <a:p>
            <a:pPr algn="just"/>
            <a:r>
              <a:rPr lang="pt-BR" dirty="0" smtClean="0"/>
              <a:t>A custódia definitiva é a guarda perene de fundos documentais que passaram pela avaliação e devem ser preservados pelo seu valor informativo.</a:t>
            </a:r>
          </a:p>
          <a:p>
            <a:pPr algn="just"/>
            <a:r>
              <a:rPr lang="pt-BR" dirty="0" smtClean="0"/>
              <a:t>Não se faz gestão documental em arquivos </a:t>
            </a:r>
            <a:r>
              <a:rPr lang="pt-BR" dirty="0" err="1" smtClean="0"/>
              <a:t>perma-nentes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Os Arquivos Permanentes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1961</Words>
  <Application>Microsoft Office PowerPoint</Application>
  <PresentationFormat>Apresentação na tela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Concurso</vt:lpstr>
      <vt:lpstr>Arquivos Permanentes</vt:lpstr>
      <vt:lpstr>Arquivística Contemporânea: os arquivos permanentes</vt:lpstr>
      <vt:lpstr>A Revolução</vt:lpstr>
      <vt:lpstr>Slide 4</vt:lpstr>
      <vt:lpstr>Princípio de Proveniência</vt:lpstr>
      <vt:lpstr>1. O Princípio de Ordem Interna</vt:lpstr>
      <vt:lpstr>Slide 7</vt:lpstr>
      <vt:lpstr>Gestão Documental</vt:lpstr>
      <vt:lpstr>Os Arquivos Permanentes</vt:lpstr>
      <vt:lpstr>Valores dos documentos</vt:lpstr>
      <vt:lpstr>Critérios de Avaliação</vt:lpstr>
      <vt:lpstr>Critérios para Atribuição de valor Secundário</vt:lpstr>
      <vt:lpstr>Slide 13</vt:lpstr>
      <vt:lpstr>Slide 14</vt:lpstr>
      <vt:lpstr>Métodos de Amostragem</vt:lpstr>
      <vt:lpstr>Slide 16</vt:lpstr>
      <vt:lpstr>Métodos de Amostragem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Arquivos Permanentes</dc:title>
  <dc:creator>JOSEMAR HENRIQUE</dc:creator>
  <cp:lastModifiedBy>JOSEMAR HENRIQUE</cp:lastModifiedBy>
  <cp:revision>12</cp:revision>
  <dcterms:created xsi:type="dcterms:W3CDTF">2012-01-20T11:40:10Z</dcterms:created>
  <dcterms:modified xsi:type="dcterms:W3CDTF">2012-01-21T21:37:15Z</dcterms:modified>
</cp:coreProperties>
</file>